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7"/>
  </p:notesMasterIdLst>
  <p:sldIdLst>
    <p:sldId id="256" r:id="rId6"/>
    <p:sldId id="265" r:id="rId7"/>
    <p:sldId id="312" r:id="rId8"/>
    <p:sldId id="314" r:id="rId9"/>
    <p:sldId id="271" r:id="rId10"/>
    <p:sldId id="272" r:id="rId11"/>
    <p:sldId id="273" r:id="rId12"/>
    <p:sldId id="274" r:id="rId13"/>
    <p:sldId id="311" r:id="rId14"/>
    <p:sldId id="313" r:id="rId15"/>
    <p:sldId id="269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192A541-10F9-53CC-9EDE-920E1A73B9F8}" name="Elodie CLADY" initials="EC" userId="S::e.clady@gestespropres.com::cf61bf91-5615-41cd-bed0-5178ebf434a3" providerId="AD"/>
  <p188:author id="{2F2C90DF-2755-9BD0-E50A-628A3EEA4E4B}" name="Mission Gestes-Propres" initials="MGP" userId="S::mission@gestespropres.com::676e1afd-a2df-4630-908a-9dde170832a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22C04"/>
    <a:srgbClr val="048004"/>
    <a:srgbClr val="63A3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0026CC-A79E-468B-88FD-FE2303870ED6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1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4" y="8685214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29176E-32CB-4566-B206-02C2C28B4C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0095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29176E-32CB-4566-B206-02C2C28B4C77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8217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A8657F-1222-0F19-A60B-79E2597461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48979" y="283267"/>
            <a:ext cx="4719021" cy="2387600"/>
          </a:xfrm>
        </p:spPr>
        <p:txBody>
          <a:bodyPr anchor="b"/>
          <a:lstStyle>
            <a:lvl1pPr algn="l">
              <a:defRPr sz="60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16612EB-369D-2299-E741-31121724F1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48979" y="2857846"/>
            <a:ext cx="4719021" cy="1655762"/>
          </a:xfrm>
        </p:spPr>
        <p:txBody>
          <a:bodyPr/>
          <a:lstStyle>
            <a:lvl1pPr marL="0" indent="0" algn="l">
              <a:buNone/>
              <a:defRPr sz="24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pic>
        <p:nvPicPr>
          <p:cNvPr id="10" name="Image 9" descr="Une image contenant texte, tableau noir&#10;&#10;Description générée automatiquement">
            <a:extLst>
              <a:ext uri="{FF2B5EF4-FFF2-40B4-BE49-F238E27FC236}">
                <a16:creationId xmlns:a16="http://schemas.microsoft.com/office/drawing/2014/main" id="{E2AB6153-B8FF-71CE-E5D9-0FF40F55F3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0732" y="4996954"/>
            <a:ext cx="2261268" cy="1861047"/>
          </a:xfrm>
          <a:prstGeom prst="rect">
            <a:avLst/>
          </a:prstGeom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DED0940F-E4A2-80C3-A3E2-BFE1C3C979F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2062" y="5578051"/>
            <a:ext cx="1470406" cy="921377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D2779A6A-1045-482F-DFEA-93E329A92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49752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8966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77FA02-DF57-E3F4-47B2-308913ADE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3537"/>
            <a:ext cx="10515600" cy="1325563"/>
          </a:xfrm>
        </p:spPr>
        <p:txBody>
          <a:bodyPr anchor="b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6EEC3C-2591-8D42-CDA8-A5BF08C556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2810"/>
            <a:ext cx="10515600" cy="435415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4" name="Espace réservé du numéro de diapositive 6">
            <a:extLst>
              <a:ext uri="{FF2B5EF4-FFF2-40B4-BE49-F238E27FC236}">
                <a16:creationId xmlns:a16="http://schemas.microsoft.com/office/drawing/2014/main" id="{3F5A8652-57BF-9540-5A66-8E43D8D094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A3F0385-955C-7641-805F-A00E7C35BFF7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4" name="Graphique 13">
            <a:extLst>
              <a:ext uri="{FF2B5EF4-FFF2-40B4-BE49-F238E27FC236}">
                <a16:creationId xmlns:a16="http://schemas.microsoft.com/office/drawing/2014/main" id="{713268CE-6E3F-2942-255C-2AC32BB9BD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84636" y="6158488"/>
            <a:ext cx="335998" cy="439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027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_deux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77FA02-DF57-E3F4-47B2-308913ADE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6EEC3C-2591-8D42-CDA8-A5BF08C556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483"/>
            <a:ext cx="4880020" cy="435147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endParaRPr lang="fr-FR"/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A64A4936-B754-28EA-A933-7E03365D8DFD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6473782" y="1825483"/>
            <a:ext cx="4898263" cy="435147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5" name="Espace réservé du numéro de diapositive 6">
            <a:extLst>
              <a:ext uri="{FF2B5EF4-FFF2-40B4-BE49-F238E27FC236}">
                <a16:creationId xmlns:a16="http://schemas.microsoft.com/office/drawing/2014/main" id="{479D5AD1-1543-FBB8-3098-1E60F2A29C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A3F0385-955C-7641-805F-A00E7C35BFF7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5" name="Graphique 14">
            <a:extLst>
              <a:ext uri="{FF2B5EF4-FFF2-40B4-BE49-F238E27FC236}">
                <a16:creationId xmlns:a16="http://schemas.microsoft.com/office/drawing/2014/main" id="{F2C1B487-A4C6-FDA2-694D-35AA533B26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84636" y="6158488"/>
            <a:ext cx="335998" cy="439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3181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rgue_cita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rès coloré, couleurs, différent, variété&#10;&#10;Description générée automatiquement">
            <a:extLst>
              <a:ext uri="{FF2B5EF4-FFF2-40B4-BE49-F238E27FC236}">
                <a16:creationId xmlns:a16="http://schemas.microsoft.com/office/drawing/2014/main" id="{90F7115A-71DC-0D27-A8A9-143199F731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EA37A84-5022-96A8-32B3-9D9B8B3C7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0786" y="2766218"/>
            <a:ext cx="8015344" cy="1325563"/>
          </a:xfrm>
        </p:spPr>
        <p:txBody>
          <a:bodyPr anchor="ctr">
            <a:normAutofit/>
          </a:bodyPr>
          <a:lstStyle>
            <a:lvl1pPr algn="ctr">
              <a:defRPr sz="44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055258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_ve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A37A84-5022-96A8-32B3-9D9B8B3C75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182137"/>
            <a:ext cx="4598194" cy="1325563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fr-FR"/>
              <a:t>Gestes Propres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6759237-32CE-DFCE-FF5E-D3D0B6C5F10C}"/>
              </a:ext>
            </a:extLst>
          </p:cNvPr>
          <p:cNvSpPr txBox="1"/>
          <p:nvPr userDrawn="1"/>
        </p:nvSpPr>
        <p:spPr>
          <a:xfrm>
            <a:off x="838200" y="2844224"/>
            <a:ext cx="3290888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28 boulevard Poissonnière, </a:t>
            </a:r>
            <a:br>
              <a:rPr lang="fr-FR" sz="140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40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75009 Paris</a:t>
            </a:r>
          </a:p>
          <a:p>
            <a:r>
              <a:rPr lang="fr-FR" sz="140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fr-FR" sz="140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Tél: 01 44 51 05 40 </a:t>
            </a:r>
            <a:br>
              <a:rPr lang="fr-FR" sz="140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40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E-mail: infos@gestespropres.com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AF554A3-1602-185D-E375-134360E33E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1794" y="2900362"/>
            <a:ext cx="2716039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4086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_blanc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que 2">
            <a:extLst>
              <a:ext uri="{FF2B5EF4-FFF2-40B4-BE49-F238E27FC236}">
                <a16:creationId xmlns:a16="http://schemas.microsoft.com/office/drawing/2014/main" id="{11662047-2EA8-CC8F-518F-A8442AC1B4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00550" y="2862524"/>
            <a:ext cx="2858525" cy="373498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EA37A84-5022-96A8-32B3-9D9B8B3C75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182137"/>
            <a:ext cx="4598194" cy="1325563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fr-FR"/>
              <a:t>Gestes Propres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6759237-32CE-DFCE-FF5E-D3D0B6C5F10C}"/>
              </a:ext>
            </a:extLst>
          </p:cNvPr>
          <p:cNvSpPr txBox="1"/>
          <p:nvPr userDrawn="1"/>
        </p:nvSpPr>
        <p:spPr>
          <a:xfrm>
            <a:off x="838200" y="2844224"/>
            <a:ext cx="3290888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28 boulevard Poissonnière, </a:t>
            </a:r>
            <a:br>
              <a:rPr lang="fr-FR" sz="140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40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75009 Paris</a:t>
            </a:r>
          </a:p>
          <a:p>
            <a:r>
              <a:rPr lang="fr-FR" sz="140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fr-FR" sz="140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Tél: 01 44 51 05 40 </a:t>
            </a:r>
            <a:br>
              <a:rPr lang="fr-FR" sz="140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40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E-mail: infos@gestespropres.com</a:t>
            </a:r>
          </a:p>
        </p:txBody>
      </p:sp>
    </p:spTree>
    <p:extLst>
      <p:ext uri="{BB962C8B-B14F-4D97-AF65-F5344CB8AC3E}">
        <p14:creationId xmlns:p14="http://schemas.microsoft.com/office/powerpoint/2010/main" val="42250455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 1_ve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neige, extérieur, nature, pente&#10;&#10;Description générée automatiquement">
            <a:extLst>
              <a:ext uri="{FF2B5EF4-FFF2-40B4-BE49-F238E27FC236}">
                <a16:creationId xmlns:a16="http://schemas.microsoft.com/office/drawing/2014/main" id="{E1B4A12C-D441-6C9B-6B2A-9C93E84E68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5666312" cy="6858001"/>
          </a:xfrm>
          <a:prstGeom prst="rect">
            <a:avLst/>
          </a:prstGeom>
        </p:spPr>
      </p:pic>
      <p:sp>
        <p:nvSpPr>
          <p:cNvPr id="10" name="Titre 9">
            <a:extLst>
              <a:ext uri="{FF2B5EF4-FFF2-40B4-BE49-F238E27FC236}">
                <a16:creationId xmlns:a16="http://schemas.microsoft.com/office/drawing/2014/main" id="{0ECA7E75-10ED-89FE-AE1C-9360ECC5E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1088" y="668338"/>
            <a:ext cx="5102711" cy="1325563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B4189AAD-D108-8490-19F3-F9321EFCD7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6251088" y="2006457"/>
            <a:ext cx="5102711" cy="2195714"/>
          </a:xfrm>
        </p:spPr>
        <p:txBody>
          <a:bodyPr/>
          <a:lstStyle>
            <a:lvl1pPr marL="0" indent="0" algn="l">
              <a:buNone/>
              <a:defRPr sz="2400" i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CCDE1A57-6CE6-5EA8-3EA0-2914029173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6432" y="5306611"/>
            <a:ext cx="3574547" cy="1551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6542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 1_blanc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groupe&#10;&#10;Description générée automatiquement">
            <a:extLst>
              <a:ext uri="{FF2B5EF4-FFF2-40B4-BE49-F238E27FC236}">
                <a16:creationId xmlns:a16="http://schemas.microsoft.com/office/drawing/2014/main" id="{C3BAC00A-023E-CAF6-551C-47FD1A55BE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600462" y="600460"/>
            <a:ext cx="6911164" cy="5710238"/>
          </a:xfrm>
          <a:prstGeom prst="rect">
            <a:avLst/>
          </a:prstGeom>
        </p:spPr>
      </p:pic>
      <p:sp>
        <p:nvSpPr>
          <p:cNvPr id="10" name="Titre 9">
            <a:extLst>
              <a:ext uri="{FF2B5EF4-FFF2-40B4-BE49-F238E27FC236}">
                <a16:creationId xmlns:a16="http://schemas.microsoft.com/office/drawing/2014/main" id="{0ECA7E75-10ED-89FE-AE1C-9360ECC5E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1088" y="668338"/>
            <a:ext cx="5102711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B4189AAD-D108-8490-19F3-F9321EFCD7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6251088" y="2011826"/>
            <a:ext cx="5102711" cy="2198049"/>
          </a:xfrm>
        </p:spPr>
        <p:txBody>
          <a:bodyPr/>
          <a:lstStyle>
            <a:lvl1pPr marL="0" indent="0" algn="l">
              <a:buNone/>
              <a:defRPr sz="24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CCDE1A57-6CE6-5EA8-3EA0-2914029173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6432" y="5306611"/>
            <a:ext cx="3574547" cy="1551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6830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 2_vert 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A37A84-5022-96A8-32B3-9D9B8B3C7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0786" y="2766218"/>
            <a:ext cx="8015344" cy="1325563"/>
          </a:xfrm>
        </p:spPr>
        <p:txBody>
          <a:bodyPr anchor="ctr">
            <a:normAutofit/>
          </a:bodyPr>
          <a:lstStyle>
            <a:lvl1pPr algn="ctr">
              <a:defRPr sz="4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75BC637-EB07-044C-AEA0-BB68F8617F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1057" b="47344"/>
          <a:stretch/>
        </p:blipFill>
        <p:spPr>
          <a:xfrm>
            <a:off x="9141392" y="4520317"/>
            <a:ext cx="3050608" cy="233768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162447B-20F7-DC52-BE86-7598781C72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057" t="47344"/>
          <a:stretch/>
        </p:blipFill>
        <p:spPr>
          <a:xfrm>
            <a:off x="0" y="0"/>
            <a:ext cx="3050608" cy="2337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4174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 2_vert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A37A84-5022-96A8-32B3-9D9B8B3C7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0786" y="2766218"/>
            <a:ext cx="8015344" cy="1325563"/>
          </a:xfrm>
        </p:spPr>
        <p:txBody>
          <a:bodyPr anchor="ctr">
            <a:normAutofit/>
          </a:bodyPr>
          <a:lstStyle>
            <a:lvl1pPr algn="ctr">
              <a:defRPr sz="4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162447B-20F7-DC52-BE86-7598781C72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056" b="46899"/>
          <a:stretch/>
        </p:blipFill>
        <p:spPr>
          <a:xfrm>
            <a:off x="-1" y="4520316"/>
            <a:ext cx="3050609" cy="233768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AA1204C7-6FBA-6F61-289E-20B210898E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6899" r="31057"/>
          <a:stretch/>
        </p:blipFill>
        <p:spPr>
          <a:xfrm>
            <a:off x="9141392" y="0"/>
            <a:ext cx="3050608" cy="2337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3259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 2_blanc 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A37A84-5022-96A8-32B3-9D9B8B3C7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0786" y="2766218"/>
            <a:ext cx="8015344" cy="1325563"/>
          </a:xfrm>
        </p:spPr>
        <p:txBody>
          <a:bodyPr anchor="ctr">
            <a:normAutofit/>
          </a:bodyPr>
          <a:lstStyle>
            <a:lvl1pPr algn="ctr">
              <a:defRPr sz="4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75BC637-EB07-044C-AEA0-BB68F8617F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1056" b="47344"/>
          <a:stretch/>
        </p:blipFill>
        <p:spPr>
          <a:xfrm>
            <a:off x="9141392" y="4520317"/>
            <a:ext cx="3050608" cy="233768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162447B-20F7-DC52-BE86-7598781C72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057" t="47344" b="-1"/>
          <a:stretch/>
        </p:blipFill>
        <p:spPr>
          <a:xfrm>
            <a:off x="0" y="0"/>
            <a:ext cx="3050608" cy="2337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0263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 2_blanc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A37A84-5022-96A8-32B3-9D9B8B3C7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0786" y="2766218"/>
            <a:ext cx="8015344" cy="1325563"/>
          </a:xfrm>
        </p:spPr>
        <p:txBody>
          <a:bodyPr anchor="ctr">
            <a:normAutofit/>
          </a:bodyPr>
          <a:lstStyle>
            <a:lvl1pPr algn="ctr">
              <a:defRPr sz="4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162447B-20F7-DC52-BE86-7598781C72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057" b="46899"/>
          <a:stretch/>
        </p:blipFill>
        <p:spPr>
          <a:xfrm>
            <a:off x="0" y="4520318"/>
            <a:ext cx="3050608" cy="2337682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AA1204C7-6FBA-6F61-289E-20B210898E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6899" r="31057"/>
          <a:stretch/>
        </p:blipFill>
        <p:spPr>
          <a:xfrm>
            <a:off x="9141392" y="-1"/>
            <a:ext cx="3050608" cy="2337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6492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 3_ve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A37A84-5022-96A8-32B3-9D9B8B3C7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07220"/>
            <a:ext cx="8015344" cy="1325563"/>
          </a:xfrm>
        </p:spPr>
        <p:txBody>
          <a:bodyPr anchor="t"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pic>
        <p:nvPicPr>
          <p:cNvPr id="7" name="Image 6" descr="Une image contenant nature&#10;&#10;Description générée automatiquement">
            <a:extLst>
              <a:ext uri="{FF2B5EF4-FFF2-40B4-BE49-F238E27FC236}">
                <a16:creationId xmlns:a16="http://schemas.microsoft.com/office/drawing/2014/main" id="{323125E8-4942-0F32-872E-8B0D29FE4D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07950"/>
            <a:ext cx="12192000" cy="4353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7715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 3_blanc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A37A84-5022-96A8-32B3-9D9B8B3C7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07220"/>
            <a:ext cx="8015344" cy="1325563"/>
          </a:xfrm>
        </p:spPr>
        <p:txBody>
          <a:bodyPr anchor="t"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pic>
        <p:nvPicPr>
          <p:cNvPr id="7" name="Image 6" descr="Une image contenant texte, arbre, extérieur&#10;&#10;Description générée automatiquement">
            <a:extLst>
              <a:ext uri="{FF2B5EF4-FFF2-40B4-BE49-F238E27FC236}">
                <a16:creationId xmlns:a16="http://schemas.microsoft.com/office/drawing/2014/main" id="{F0D2D264-AD5C-E08D-ED18-F1B72DD348A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424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2285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DDE0F35-13E6-2A32-7A6B-144E1EDD2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B0EDCAB-3300-0E1D-8C48-11EAD82AFC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AE72AA6-3D01-8FAB-1F1E-2CEFB85A75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A3F0385-955C-7641-805F-A00E7C35BFF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4127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92" r:id="rId2"/>
    <p:sldLayoutId id="2147483693" r:id="rId3"/>
    <p:sldLayoutId id="2147483680" r:id="rId4"/>
    <p:sldLayoutId id="2147483681" r:id="rId5"/>
    <p:sldLayoutId id="2147483682" r:id="rId6"/>
    <p:sldLayoutId id="2147483683" r:id="rId7"/>
    <p:sldLayoutId id="2147483690" r:id="rId8"/>
    <p:sldLayoutId id="2147483691" r:id="rId9"/>
    <p:sldLayoutId id="2147483688" r:id="rId10"/>
    <p:sldLayoutId id="2147483689" r:id="rId11"/>
    <p:sldLayoutId id="2147483679" r:id="rId12"/>
    <p:sldLayoutId id="2147483686" r:id="rId13"/>
    <p:sldLayoutId id="2147483687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176213" indent="-176213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60363" indent="-1841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534988" indent="-1746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7.png"/><Relationship Id="rId5" Type="http://schemas.openxmlformats.org/officeDocument/2006/relationships/hyperlink" Target="https://www.youtube.com/watch?v=fUEmT25kqEY" TargetMode="Externa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fr.linkedin.com/company/gestes-propres?original_referer=https%3A%2F%2Fwww.google.com%2F" TargetMode="External"/><Relationship Id="rId3" Type="http://schemas.openxmlformats.org/officeDocument/2006/relationships/image" Target="../media/image28.jpeg"/><Relationship Id="rId7" Type="http://schemas.openxmlformats.org/officeDocument/2006/relationships/image" Target="../media/image30.png"/><Relationship Id="rId2" Type="http://schemas.openxmlformats.org/officeDocument/2006/relationships/hyperlink" Target="https://www.instagram.com/gestes_propres/?hl=fr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www.facebook.com/gestespropres" TargetMode="External"/><Relationship Id="rId5" Type="http://schemas.openxmlformats.org/officeDocument/2006/relationships/image" Target="../media/image29.png"/><Relationship Id="rId4" Type="http://schemas.openxmlformats.org/officeDocument/2006/relationships/hyperlink" Target="https://twitter.com/GestesPropres" TargetMode="External"/><Relationship Id="rId9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493CD4-DC25-A50E-2ED2-61FB863993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Kit opération de ramassage des déchets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9E9F4F3-A6A4-FC98-C088-8268B30F9F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48979" y="2912276"/>
            <a:ext cx="4719021" cy="1655762"/>
          </a:xfrm>
        </p:spPr>
        <p:txBody>
          <a:bodyPr>
            <a:normAutofit/>
          </a:bodyPr>
          <a:lstStyle/>
          <a:p>
            <a:r>
              <a:rPr lang="fr-FR" sz="2400" dirty="0"/>
              <a:t>Introduction aux opérations de ramassage pour les Collectivités et Associations partenaires de Gestes Propres </a:t>
            </a:r>
            <a:endParaRPr lang="fr-FR" dirty="0"/>
          </a:p>
        </p:txBody>
      </p:sp>
      <p:sp>
        <p:nvSpPr>
          <p:cNvPr id="5" name="Rectangle à coins arrondis 4">
            <a:extLst>
              <a:ext uri="{FF2B5EF4-FFF2-40B4-BE49-F238E27FC236}">
                <a16:creationId xmlns:a16="http://schemas.microsoft.com/office/drawing/2014/main" id="{606AE307-A662-8071-2EF5-027228EAAC58}"/>
              </a:ext>
            </a:extLst>
          </p:cNvPr>
          <p:cNvSpPr/>
          <p:nvPr/>
        </p:nvSpPr>
        <p:spPr>
          <a:xfrm>
            <a:off x="7984100" y="5614735"/>
            <a:ext cx="1758672" cy="108374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29EF6CD-AE83-0218-E11E-380466E6F36A}"/>
              </a:ext>
            </a:extLst>
          </p:cNvPr>
          <p:cNvSpPr txBox="1"/>
          <p:nvPr/>
        </p:nvSpPr>
        <p:spPr>
          <a:xfrm>
            <a:off x="7921481" y="5848718"/>
            <a:ext cx="188391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LOGO COLLECTIVITE/ASSO</a:t>
            </a:r>
          </a:p>
        </p:txBody>
      </p:sp>
    </p:spTree>
    <p:extLst>
      <p:ext uri="{BB962C8B-B14F-4D97-AF65-F5344CB8AC3E}">
        <p14:creationId xmlns:p14="http://schemas.microsoft.com/office/powerpoint/2010/main" val="3588960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143D08-6166-260F-4E80-5E024D143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3537"/>
            <a:ext cx="5856514" cy="1325563"/>
          </a:xfrm>
        </p:spPr>
        <p:txBody>
          <a:bodyPr anchor="ctr"/>
          <a:lstStyle/>
          <a:p>
            <a:r>
              <a:rPr lang="en-US" kern="1200" dirty="0" err="1"/>
              <a:t>Agissons</a:t>
            </a:r>
            <a:r>
              <a:rPr lang="en-US" kern="1200" dirty="0"/>
              <a:t> ensemble !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BDAD2C2-7F99-06F9-58CB-7DA312FAD8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A3F0385-955C-7641-805F-A00E7C35BFF7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5E3CC73D-7150-C702-1B8B-D34217B685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2450"/>
            <a:ext cx="5257800" cy="4354513"/>
          </a:xfrm>
        </p:spPr>
        <p:txBody>
          <a:bodyPr vert="horz" lIns="91440" tIns="45720" rIns="91440" bIns="45720" rtlCol="0">
            <a:normAutofit/>
          </a:bodyPr>
          <a:lstStyle/>
          <a:p>
            <a:pPr marL="233363" indent="-285750" algn="just"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dirty="0" err="1">
                <a:solidFill>
                  <a:srgbClr val="000000"/>
                </a:solidFill>
              </a:rPr>
              <a:t>Relayez</a:t>
            </a: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dirty="0" err="1">
                <a:solidFill>
                  <a:srgbClr val="000000"/>
                </a:solidFill>
              </a:rPr>
              <a:t>nos</a:t>
            </a: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dirty="0" err="1">
                <a:solidFill>
                  <a:srgbClr val="000000"/>
                </a:solidFill>
              </a:rPr>
              <a:t>campagnes</a:t>
            </a:r>
            <a:r>
              <a:rPr lang="en-US" b="1" dirty="0">
                <a:solidFill>
                  <a:srgbClr val="000000"/>
                </a:solidFill>
              </a:rPr>
              <a:t> de </a:t>
            </a:r>
            <a:r>
              <a:rPr lang="en-US" b="1" dirty="0" err="1">
                <a:solidFill>
                  <a:srgbClr val="000000"/>
                </a:solidFill>
              </a:rPr>
              <a:t>sensibilisation</a:t>
            </a: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co-</a:t>
            </a:r>
            <a:r>
              <a:rPr lang="en-US" dirty="0" err="1">
                <a:solidFill>
                  <a:srgbClr val="000000"/>
                </a:solidFill>
              </a:rPr>
              <a:t>signées</a:t>
            </a:r>
            <a:r>
              <a:rPr lang="en-US" dirty="0">
                <a:solidFill>
                  <a:srgbClr val="000000"/>
                </a:solidFill>
              </a:rPr>
              <a:t> par </a:t>
            </a:r>
            <a:r>
              <a:rPr lang="en-US" dirty="0" err="1">
                <a:solidFill>
                  <a:srgbClr val="000000"/>
                </a:solidFill>
              </a:rPr>
              <a:t>l’Association</a:t>
            </a:r>
            <a:r>
              <a:rPr lang="en-US" dirty="0">
                <a:solidFill>
                  <a:srgbClr val="000000"/>
                </a:solidFill>
              </a:rPr>
              <a:t> des Maires de France et </a:t>
            </a:r>
            <a:r>
              <a:rPr lang="en-US" dirty="0" err="1">
                <a:solidFill>
                  <a:srgbClr val="000000"/>
                </a:solidFill>
              </a:rPr>
              <a:t>soutenues</a:t>
            </a:r>
            <a:r>
              <a:rPr lang="en-US" dirty="0">
                <a:solidFill>
                  <a:srgbClr val="000000"/>
                </a:solidFill>
              </a:rPr>
              <a:t> par le </a:t>
            </a:r>
            <a:r>
              <a:rPr lang="en-US" dirty="0" err="1">
                <a:solidFill>
                  <a:srgbClr val="000000"/>
                </a:solidFill>
              </a:rPr>
              <a:t>Ministère</a:t>
            </a:r>
            <a:r>
              <a:rPr lang="en-US" dirty="0">
                <a:solidFill>
                  <a:srgbClr val="000000"/>
                </a:solidFill>
              </a:rPr>
              <a:t> de la transition </a:t>
            </a:r>
            <a:r>
              <a:rPr lang="en-US" dirty="0" err="1">
                <a:solidFill>
                  <a:srgbClr val="000000"/>
                </a:solidFill>
              </a:rPr>
              <a:t>écologique</a:t>
            </a:r>
            <a:r>
              <a:rPr lang="en-US" dirty="0">
                <a:solidFill>
                  <a:srgbClr val="000000"/>
                </a:solidFill>
              </a:rPr>
              <a:t> sur Facebook, Instagram et Twitter !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en-US" dirty="0">
              <a:solidFill>
                <a:srgbClr val="000000"/>
              </a:solidFill>
            </a:endParaRPr>
          </a:p>
          <a:p>
            <a:pPr marL="233363" indent="-285750" algn="just"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dirty="0" err="1">
                <a:solidFill>
                  <a:srgbClr val="000000"/>
                </a:solidFill>
              </a:rPr>
              <a:t>Utilisez</a:t>
            </a: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dirty="0" err="1">
                <a:solidFill>
                  <a:srgbClr val="000000"/>
                </a:solidFill>
              </a:rPr>
              <a:t>nos</a:t>
            </a:r>
            <a:r>
              <a:rPr lang="en-US" b="1" dirty="0">
                <a:solidFill>
                  <a:srgbClr val="000000"/>
                </a:solidFill>
              </a:rPr>
              <a:t> sacs </a:t>
            </a:r>
            <a:r>
              <a:rPr lang="en-US" b="1" dirty="0" err="1">
                <a:solidFill>
                  <a:srgbClr val="000000"/>
                </a:solidFill>
              </a:rPr>
              <a:t>poubelles</a:t>
            </a: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(</a:t>
            </a:r>
            <a:r>
              <a:rPr lang="en-US" dirty="0" err="1">
                <a:solidFill>
                  <a:srgbClr val="000000"/>
                </a:solidFill>
              </a:rPr>
              <a:t>éco-conçus</a:t>
            </a:r>
            <a:r>
              <a:rPr lang="en-US" dirty="0">
                <a:solidFill>
                  <a:srgbClr val="000000"/>
                </a:solidFill>
              </a:rPr>
              <a:t> : </a:t>
            </a:r>
            <a:r>
              <a:rPr lang="en-US" dirty="0" err="1">
                <a:solidFill>
                  <a:srgbClr val="000000"/>
                </a:solidFill>
              </a:rPr>
              <a:t>composés</a:t>
            </a:r>
            <a:r>
              <a:rPr lang="en-US" dirty="0">
                <a:solidFill>
                  <a:srgbClr val="000000"/>
                </a:solidFill>
              </a:rPr>
              <a:t> de </a:t>
            </a:r>
            <a:r>
              <a:rPr lang="en-US" b="1" dirty="0">
                <a:solidFill>
                  <a:srgbClr val="000000"/>
                </a:solidFill>
              </a:rPr>
              <a:t>100 % de matière </a:t>
            </a:r>
            <a:r>
              <a:rPr lang="en-US" b="1" dirty="0" err="1">
                <a:solidFill>
                  <a:srgbClr val="000000"/>
                </a:solidFill>
              </a:rPr>
              <a:t>recyclée</a:t>
            </a: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et</a:t>
            </a:r>
            <a:r>
              <a:rPr lang="en-US" b="1" dirty="0">
                <a:solidFill>
                  <a:srgbClr val="000000"/>
                </a:solidFill>
              </a:rPr>
              <a:t> 100% recyclables </a:t>
            </a:r>
            <a:r>
              <a:rPr lang="en-US" dirty="0">
                <a:solidFill>
                  <a:srgbClr val="000000"/>
                </a:solidFill>
              </a:rPr>
              <a:t>/ « </a:t>
            </a:r>
            <a:r>
              <a:rPr lang="en-US" b="1" dirty="0" err="1">
                <a:solidFill>
                  <a:srgbClr val="000000"/>
                </a:solidFill>
              </a:rPr>
              <a:t>Origine</a:t>
            </a:r>
            <a:r>
              <a:rPr lang="en-US" b="1" dirty="0">
                <a:solidFill>
                  <a:srgbClr val="000000"/>
                </a:solidFill>
              </a:rPr>
              <a:t> France </a:t>
            </a:r>
            <a:r>
              <a:rPr lang="en-US" b="1" dirty="0" err="1">
                <a:solidFill>
                  <a:srgbClr val="000000"/>
                </a:solidFill>
              </a:rPr>
              <a:t>Garantie</a:t>
            </a: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») et </a:t>
            </a:r>
            <a:r>
              <a:rPr lang="en-US" dirty="0" err="1">
                <a:solidFill>
                  <a:srgbClr val="000000"/>
                </a:solidFill>
              </a:rPr>
              <a:t>tous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ceux</a:t>
            </a:r>
            <a:r>
              <a:rPr lang="en-US" dirty="0">
                <a:solidFill>
                  <a:srgbClr val="000000"/>
                </a:solidFill>
              </a:rPr>
              <a:t> qui </a:t>
            </a:r>
            <a:r>
              <a:rPr lang="en-US" dirty="0" err="1">
                <a:solidFill>
                  <a:srgbClr val="000000"/>
                </a:solidFill>
              </a:rPr>
              <a:t>vous</a:t>
            </a:r>
            <a:r>
              <a:rPr lang="en-US" dirty="0">
                <a:solidFill>
                  <a:srgbClr val="000000"/>
                </a:solidFill>
              </a:rPr>
              <a:t> tendent la main </a:t>
            </a:r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</a:t>
            </a:r>
          </a:p>
          <a:p>
            <a:pPr marL="233363" indent="-285750" algn="just">
              <a:buFont typeface="Wingdings" panose="05000000000000000000" pitchFamily="2" charset="2"/>
              <a:buChar char="ü"/>
            </a:pPr>
            <a:endParaRPr lang="en-US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33363" indent="-285750" algn="just"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dirty="0" err="1">
                <a:solidFill>
                  <a:srgbClr val="000000"/>
                </a:solidFill>
              </a:rPr>
              <a:t>Devenez</a:t>
            </a:r>
            <a:r>
              <a:rPr lang="en-US" b="1" dirty="0">
                <a:solidFill>
                  <a:srgbClr val="000000"/>
                </a:solidFill>
              </a:rPr>
              <a:t> « </a:t>
            </a:r>
            <a:r>
              <a:rPr lang="en-US" b="1" dirty="0" err="1">
                <a:solidFill>
                  <a:srgbClr val="000000"/>
                </a:solidFill>
              </a:rPr>
              <a:t>Ambassadeur</a:t>
            </a:r>
            <a:r>
              <a:rPr lang="en-US" b="1" dirty="0">
                <a:solidFill>
                  <a:srgbClr val="000000"/>
                </a:solidFill>
              </a:rPr>
              <a:t> » des </a:t>
            </a:r>
            <a:r>
              <a:rPr lang="en-US" b="1" dirty="0" err="1">
                <a:solidFill>
                  <a:srgbClr val="000000"/>
                </a:solidFill>
              </a:rPr>
              <a:t>gestes</a:t>
            </a: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dirty="0" err="1">
                <a:solidFill>
                  <a:srgbClr val="000000"/>
                </a:solidFill>
              </a:rPr>
              <a:t>propres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dirty="0" err="1">
                <a:solidFill>
                  <a:srgbClr val="000000"/>
                </a:solidFill>
              </a:rPr>
              <a:t>parlez-en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autour</a:t>
            </a:r>
            <a:r>
              <a:rPr lang="en-US" dirty="0">
                <a:solidFill>
                  <a:srgbClr val="000000"/>
                </a:solidFill>
              </a:rPr>
              <a:t> de </a:t>
            </a:r>
            <a:r>
              <a:rPr lang="en-US" dirty="0" err="1">
                <a:solidFill>
                  <a:srgbClr val="000000"/>
                </a:solidFill>
              </a:rPr>
              <a:t>vous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dirty="0" err="1">
                <a:solidFill>
                  <a:srgbClr val="000000"/>
                </a:solidFill>
              </a:rPr>
              <a:t>sensibilisez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votre</a:t>
            </a:r>
            <a:r>
              <a:rPr lang="en-US" dirty="0">
                <a:solidFill>
                  <a:srgbClr val="000000"/>
                </a:solidFill>
              </a:rPr>
              <a:t> entourage ! </a:t>
            </a:r>
          </a:p>
          <a:p>
            <a:pPr marL="270272" indent="-228600"/>
            <a:endParaRPr lang="en-US" sz="1400" dirty="0">
              <a:latin typeface="+mn-lt"/>
              <a:cs typeface="+mn-cs"/>
              <a:sym typeface="Wingdings" panose="05000000000000000000" pitchFamily="2" charset="2"/>
            </a:endParaRPr>
          </a:p>
          <a:p>
            <a:pPr marL="257175" indent="-228600"/>
            <a:endParaRPr lang="en-US" sz="1400" dirty="0">
              <a:latin typeface="+mn-lt"/>
              <a:cs typeface="+mn-cs"/>
            </a:endParaRPr>
          </a:p>
          <a:p>
            <a:pPr marL="0" indent="-228600"/>
            <a:endParaRPr lang="en-US" sz="1400" dirty="0">
              <a:latin typeface="+mn-lt"/>
              <a:cs typeface="+mn-cs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82579C9-D4AD-9112-78B1-5E9BB7E8F74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5445" y="5080025"/>
            <a:ext cx="1777975" cy="177797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A6CB9E2-9666-DE28-1502-A8EFCA92DEA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1766" y="3385455"/>
            <a:ext cx="2322162" cy="1739042"/>
          </a:xfrm>
          <a:prstGeom prst="rect">
            <a:avLst/>
          </a:prstGeom>
        </p:spPr>
      </p:pic>
      <p:pic>
        <p:nvPicPr>
          <p:cNvPr id="11" name="Image 10" descr="Une image contenant texte&#10;&#10;Description générée automatiquement">
            <a:extLst>
              <a:ext uri="{FF2B5EF4-FFF2-40B4-BE49-F238E27FC236}">
                <a16:creationId xmlns:a16="http://schemas.microsoft.com/office/drawing/2014/main" id="{C355D794-B40E-5CAF-B631-57BCEECE771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54433" y="3368880"/>
            <a:ext cx="2322161" cy="1772193"/>
          </a:xfrm>
          <a:prstGeom prst="rect">
            <a:avLst/>
          </a:prstGeom>
        </p:spPr>
      </p:pic>
      <p:pic>
        <p:nvPicPr>
          <p:cNvPr id="12" name="Image 11">
            <a:hlinkClick r:id="rId5"/>
            <a:extLst>
              <a:ext uri="{FF2B5EF4-FFF2-40B4-BE49-F238E27FC236}">
                <a16:creationId xmlns:a16="http://schemas.microsoft.com/office/drawing/2014/main" id="{21CB8616-03DE-B984-253D-BA4B97F050C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1766" y="1101679"/>
            <a:ext cx="4754828" cy="2098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264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8F2607-6072-3501-A6C8-3316B49D9185}"/>
              </a:ext>
            </a:extLst>
          </p:cNvPr>
          <p:cNvSpPr txBox="1">
            <a:spLocks/>
          </p:cNvSpPr>
          <p:nvPr/>
        </p:nvSpPr>
        <p:spPr>
          <a:xfrm>
            <a:off x="2642202" y="5424755"/>
            <a:ext cx="6332244" cy="12203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1" kern="1200" baseline="0">
                <a:solidFill>
                  <a:schemeClr val="tx1"/>
                </a:solidFill>
                <a:latin typeface="Gotham Bold"/>
                <a:ea typeface="+mj-ea"/>
                <a:cs typeface="Gotham Bold"/>
              </a:defRPr>
            </a:lvl1pPr>
          </a:lstStyle>
          <a:p>
            <a:pPr algn="ctr"/>
            <a:r>
              <a:rPr lang="fr-FR" altLang="fr-FR" sz="1800">
                <a:solidFill>
                  <a:srgbClr val="000000"/>
                </a:solidFill>
                <a:latin typeface="Arial  "/>
                <a:cs typeface="Gotham Bold" pitchFamily="50" charset="0"/>
              </a:rPr>
              <a:t>Pour en savoir plus</a:t>
            </a:r>
          </a:p>
          <a:p>
            <a:pPr algn="ctr"/>
            <a:r>
              <a:rPr lang="fr-FR" altLang="fr-FR" sz="1800" b="0">
                <a:solidFill>
                  <a:srgbClr val="000000"/>
                </a:solidFill>
                <a:latin typeface="Arial  "/>
                <a:cs typeface="Gotham Bold" pitchFamily="50" charset="0"/>
              </a:rPr>
              <a:t>01 44 51 05 40</a:t>
            </a:r>
          </a:p>
          <a:p>
            <a:pPr algn="ctr"/>
            <a:r>
              <a:rPr lang="fr-FR" altLang="fr-FR" sz="1800" b="0">
                <a:solidFill>
                  <a:srgbClr val="000000"/>
                </a:solidFill>
                <a:latin typeface="Arial  "/>
                <a:cs typeface="Gotham Bold" pitchFamily="50" charset="0"/>
              </a:rPr>
              <a:t>infos@gestespropres.com</a:t>
            </a:r>
          </a:p>
          <a:p>
            <a:pPr algn="ctr"/>
            <a:r>
              <a:rPr lang="fr-FR" altLang="fr-FR" sz="1800" b="0">
                <a:solidFill>
                  <a:srgbClr val="000000"/>
                </a:solidFill>
                <a:latin typeface="Arial  "/>
                <a:cs typeface="Gotham Bold" pitchFamily="50" charset="0"/>
              </a:rPr>
              <a:t>www.gestespropres.com</a:t>
            </a:r>
            <a:endParaRPr lang="fr-FR" altLang="fr-FR" sz="1800">
              <a:solidFill>
                <a:srgbClr val="000000"/>
              </a:solidFill>
              <a:latin typeface="Arial  "/>
              <a:cs typeface="Gotham Bold" pitchFamily="50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050D0CB-6776-DF41-E9AE-C71FAB9FA13D}"/>
              </a:ext>
            </a:extLst>
          </p:cNvPr>
          <p:cNvSpPr/>
          <p:nvPr/>
        </p:nvSpPr>
        <p:spPr>
          <a:xfrm>
            <a:off x="616450" y="2565970"/>
            <a:ext cx="3493213" cy="17260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4623904-75D1-4175-E9B6-9FE97A72FB2F}"/>
              </a:ext>
            </a:extLst>
          </p:cNvPr>
          <p:cNvSpPr txBox="1"/>
          <p:nvPr/>
        </p:nvSpPr>
        <p:spPr>
          <a:xfrm>
            <a:off x="2066089" y="799704"/>
            <a:ext cx="74844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MERCI</a:t>
            </a:r>
          </a:p>
          <a:p>
            <a:pPr algn="ctr"/>
            <a:r>
              <a:rPr lang="fr-FR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POUR LA PREVENTION DES DÉCHETS SAUVAGES ET MARINS !</a:t>
            </a:r>
          </a:p>
        </p:txBody>
      </p:sp>
      <p:pic>
        <p:nvPicPr>
          <p:cNvPr id="2050" name="Picture 2" descr="Le futur Instagram sera moins focalisé sur les like, et plus sur le  shopping - CNET France">
            <a:hlinkClick r:id="rId2"/>
            <a:extLst>
              <a:ext uri="{FF2B5EF4-FFF2-40B4-BE49-F238E27FC236}">
                <a16:creationId xmlns:a16="http://schemas.microsoft.com/office/drawing/2014/main" id="{113D26BE-4442-0490-EF9D-92B78EED7B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91126" y="5465853"/>
            <a:ext cx="711092" cy="54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Twitter — Wikipédia">
            <a:hlinkClick r:id="rId4"/>
            <a:extLst>
              <a:ext uri="{FF2B5EF4-FFF2-40B4-BE49-F238E27FC236}">
                <a16:creationId xmlns:a16="http://schemas.microsoft.com/office/drawing/2014/main" id="{FE9059D2-8DF2-3DCF-CE80-4BAD33367F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2218" y="5589141"/>
            <a:ext cx="528304" cy="359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hlinkClick r:id="rId6"/>
            <a:extLst>
              <a:ext uri="{FF2B5EF4-FFF2-40B4-BE49-F238E27FC236}">
                <a16:creationId xmlns:a16="http://schemas.microsoft.com/office/drawing/2014/main" id="{195A390E-0645-C507-5AC8-0C0946A6DF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2822" y="5516238"/>
            <a:ext cx="432498" cy="432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 9" descr="Une image contenant logo, Graphique, symbole, Police&#10;&#10;Description générée automatiquement">
            <a:hlinkClick r:id="rId8"/>
            <a:extLst>
              <a:ext uri="{FF2B5EF4-FFF2-40B4-BE49-F238E27FC236}">
                <a16:creationId xmlns:a16="http://schemas.microsoft.com/office/drawing/2014/main" id="{D20F87E1-D4E4-3C9C-C502-AE30B05FADA4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478" y="5497660"/>
            <a:ext cx="451076" cy="451076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CD806B6B-670D-B658-CD6D-CA40550A3263}"/>
              </a:ext>
            </a:extLst>
          </p:cNvPr>
          <p:cNvSpPr txBox="1"/>
          <p:nvPr/>
        </p:nvSpPr>
        <p:spPr>
          <a:xfrm>
            <a:off x="2983153" y="3717751"/>
            <a:ext cx="21444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>
                <a:latin typeface="Arial" panose="020B0604020202020204" pitchFamily="34" charset="0"/>
                <a:cs typeface="Arial" panose="020B0604020202020204" pitchFamily="34" charset="0"/>
              </a:rPr>
              <a:t>Nom de la collectivité</a:t>
            </a:r>
          </a:p>
          <a:p>
            <a:pPr algn="ctr"/>
            <a:r>
              <a:rPr lang="fr-FR" sz="1400" b="1">
                <a:latin typeface="Arial" panose="020B0604020202020204" pitchFamily="34" charset="0"/>
                <a:cs typeface="Arial" panose="020B0604020202020204" pitchFamily="34" charset="0"/>
              </a:rPr>
              <a:t>Numéro</a:t>
            </a:r>
          </a:p>
          <a:p>
            <a:pPr algn="ctr"/>
            <a:r>
              <a:rPr lang="fr-FR" sz="1400" b="1">
                <a:latin typeface="Arial" panose="020B0604020202020204" pitchFamily="34" charset="0"/>
                <a:cs typeface="Arial" panose="020B0604020202020204" pitchFamily="34" charset="0"/>
              </a:rPr>
              <a:t>Mail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002E6D1-BB98-FE5D-64C0-C7676218DFBD}"/>
              </a:ext>
            </a:extLst>
          </p:cNvPr>
          <p:cNvSpPr txBox="1"/>
          <p:nvPr/>
        </p:nvSpPr>
        <p:spPr>
          <a:xfrm>
            <a:off x="6781334" y="3717751"/>
            <a:ext cx="17547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 COLLECTIVITE/</a:t>
            </a:r>
          </a:p>
          <a:p>
            <a:pPr algn="ctr"/>
            <a:r>
              <a:rPr lang="fr-FR" sz="14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ASSOCIATION</a:t>
            </a:r>
          </a:p>
        </p:txBody>
      </p:sp>
    </p:spTree>
    <p:extLst>
      <p:ext uri="{BB962C8B-B14F-4D97-AF65-F5344CB8AC3E}">
        <p14:creationId xmlns:p14="http://schemas.microsoft.com/office/powerpoint/2010/main" val="4270681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B5A0A25A-73BF-6665-EFB6-2EBA16B66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400" i="1" dirty="0"/>
              <a:t>[Nom de la collectivité/asso]</a:t>
            </a:r>
            <a:br>
              <a:rPr lang="fr-FR" sz="4400" i="1" dirty="0">
                <a:solidFill>
                  <a:srgbClr val="C00000"/>
                </a:solidFill>
              </a:rPr>
            </a:b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E636952-D24D-77F4-3832-1277832565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23552"/>
            <a:ext cx="4604657" cy="3413977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>
                <a:solidFill>
                  <a:schemeClr val="tx1"/>
                </a:solidFill>
              </a:rPr>
              <a:t>Merci de votre mobilisation aujourd’hui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fr-FR"/>
              <a:t>Pour tous nos habitants, petits et grands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fr-FR"/>
              <a:t>Pour notre lieu de vie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fr-FR"/>
              <a:t>Pour notre environnement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fr-FR"/>
              <a:t>Pour la biodiversité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fr-FR"/>
              <a:t>Pour la préservation de notre région</a:t>
            </a:r>
          </a:p>
          <a:p>
            <a:pPr marL="0" indent="0">
              <a:buNone/>
            </a:pPr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62A6839-CFE5-F436-CD2E-D52F7881448B}"/>
              </a:ext>
            </a:extLst>
          </p:cNvPr>
          <p:cNvSpPr txBox="1"/>
          <p:nvPr/>
        </p:nvSpPr>
        <p:spPr>
          <a:xfrm>
            <a:off x="838200" y="1120471"/>
            <a:ext cx="93181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dirty="0">
                <a:solidFill>
                  <a:srgbClr val="022C0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mobilisée </a:t>
            </a:r>
            <a:r>
              <a:rPr lang="fr-FR" sz="2000" dirty="0">
                <a:solidFill>
                  <a:srgbClr val="022C0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: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BA14F83-D4EC-190A-577F-8678A86C0294}"/>
              </a:ext>
            </a:extLst>
          </p:cNvPr>
          <p:cNvSpPr/>
          <p:nvPr/>
        </p:nvSpPr>
        <p:spPr>
          <a:xfrm>
            <a:off x="7413172" y="2498101"/>
            <a:ext cx="4201885" cy="3064877"/>
          </a:xfrm>
          <a:prstGeom prst="roundRect">
            <a:avLst/>
          </a:prstGeom>
          <a:ln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chemeClr val="tx1"/>
                </a:solidFill>
              </a:rPr>
              <a:t>    Photo d’un joli site de la collectivité</a:t>
            </a:r>
          </a:p>
        </p:txBody>
      </p:sp>
      <p:sp>
        <p:nvSpPr>
          <p:cNvPr id="2" name="Espace réservé du numéro de diapositive 3">
            <a:extLst>
              <a:ext uri="{FF2B5EF4-FFF2-40B4-BE49-F238E27FC236}">
                <a16:creationId xmlns:a16="http://schemas.microsoft.com/office/drawing/2014/main" id="{D3A721B2-8EEA-8748-606A-B1829940CB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9A3F0385-955C-7641-805F-A00E7C35BFF7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38198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86C581-B4E9-88DD-AB15-DF5A25B08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000" dirty="0"/>
              <a:t>La réalité des déchets abandonnés : chiffres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B9F22E-FFC2-0CF9-89B7-1A2C6B40D2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A3F0385-955C-7641-805F-A00E7C35BFF7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0" name="Image 9" descr="Une image contenant texte, capture d’écran, conception&#10;&#10;Description générée automatiquement">
            <a:extLst>
              <a:ext uri="{FF2B5EF4-FFF2-40B4-BE49-F238E27FC236}">
                <a16:creationId xmlns:a16="http://schemas.microsoft.com/office/drawing/2014/main" id="{70C1DE28-733C-8851-EAD8-6C120A09CBB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9512" y="1711480"/>
            <a:ext cx="8332976" cy="4629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079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86C581-B4E9-88DD-AB15-DF5A25B08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000" dirty="0"/>
              <a:t>Votre contribution à l’opération d’aujourd’hui aidera à réduire ces déchets.  Merci !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B9F22E-FFC2-0CF9-89B7-1A2C6B40D2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A3F0385-955C-7641-805F-A00E7C35BFF7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0C1DE28-733C-8851-EAD8-6C120A09CBB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9512" y="1713400"/>
            <a:ext cx="8332976" cy="4625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328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F3340D-C699-8CAD-D5C6-96CEFD47D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fr-FR" dirty="0"/>
              <a:t>Temps de dégradation des déchets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8980E20-9E32-BF9B-18FD-AC8A3C036AE8}"/>
              </a:ext>
            </a:extLst>
          </p:cNvPr>
          <p:cNvSpPr txBox="1"/>
          <p:nvPr/>
        </p:nvSpPr>
        <p:spPr>
          <a:xfrm>
            <a:off x="3047999" y="6263630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b="1">
                <a:latin typeface="Arial" panose="020B0604020202020204" pitchFamily="34" charset="0"/>
                <a:cs typeface="Arial" panose="020B0604020202020204" pitchFamily="34" charset="0"/>
              </a:rPr>
              <a:t>Chaque geste compte !</a:t>
            </a:r>
          </a:p>
        </p:txBody>
      </p:sp>
      <p:sp>
        <p:nvSpPr>
          <p:cNvPr id="3" name="Espace réservé du numéro de diapositive 3">
            <a:extLst>
              <a:ext uri="{FF2B5EF4-FFF2-40B4-BE49-F238E27FC236}">
                <a16:creationId xmlns:a16="http://schemas.microsoft.com/office/drawing/2014/main" id="{4E3642A8-4FF3-9F20-2B90-612F4BE336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9A3F0385-955C-7641-805F-A00E7C35BFF7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9D8BA35-6177-7B8F-F2A5-669120035BB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9511" y="1495686"/>
            <a:ext cx="8332975" cy="4625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152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04D60C-BA58-77FB-075D-011D55126C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3537"/>
            <a:ext cx="10744200" cy="1325563"/>
          </a:xfrm>
        </p:spPr>
        <p:txBody>
          <a:bodyPr anchor="ctr">
            <a:normAutofit/>
          </a:bodyPr>
          <a:lstStyle/>
          <a:p>
            <a:r>
              <a:rPr lang="fr-FR" sz="4400" b="1" dirty="0">
                <a:ea typeface="Times New Roman" panose="02020603050405020304" pitchFamily="18" charset="0"/>
                <a:cs typeface="Arial" panose="020B0604020202020204" pitchFamily="34" charset="0"/>
              </a:rPr>
              <a:t>Les déchets abandonnés : </a:t>
            </a:r>
            <a:r>
              <a:rPr lang="fr-FR" sz="4000" b="1" dirty="0">
                <a:ea typeface="Times New Roman" panose="02020603050405020304" pitchFamily="18" charset="0"/>
                <a:cs typeface="Arial" panose="020B0604020202020204" pitchFamily="34" charset="0"/>
              </a:rPr>
              <a:t>ce qu’en disent les Français*</a:t>
            </a:r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49CFB7A-C0AA-69F6-4131-F882C3529F38}"/>
              </a:ext>
            </a:extLst>
          </p:cNvPr>
          <p:cNvSpPr txBox="1"/>
          <p:nvPr/>
        </p:nvSpPr>
        <p:spPr>
          <a:xfrm>
            <a:off x="2667000" y="6499554"/>
            <a:ext cx="8305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tx1"/>
                </a:solidFill>
                <a:latin typeface="Gotham Bold"/>
              </a:rPr>
              <a:t>*</a:t>
            </a:r>
            <a:r>
              <a:rPr lang="fr-FR" sz="1800" b="0" i="1">
                <a:solidFill>
                  <a:schemeClr val="tx1"/>
                </a:solidFill>
                <a:latin typeface="Gotham Bold"/>
              </a:rPr>
              <a:t>Enquête IFOP 2020 pour Gestes Propres échantillons de 2 000 personnes</a:t>
            </a:r>
          </a:p>
        </p:txBody>
      </p:sp>
      <p:sp>
        <p:nvSpPr>
          <p:cNvPr id="3" name="Espace réservé du numéro de diapositive 3">
            <a:extLst>
              <a:ext uri="{FF2B5EF4-FFF2-40B4-BE49-F238E27FC236}">
                <a16:creationId xmlns:a16="http://schemas.microsoft.com/office/drawing/2014/main" id="{29A7B39E-B542-3568-1D49-7F128316E8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67236"/>
            <a:ext cx="2743200" cy="365125"/>
          </a:xfrm>
        </p:spPr>
        <p:txBody>
          <a:bodyPr/>
          <a:lstStyle/>
          <a:p>
            <a:fld id="{9A3F0385-955C-7641-805F-A00E7C35BFF7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1FFC7F8-1B1F-3765-F921-9D9F644363B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9512" y="1715373"/>
            <a:ext cx="8332975" cy="4625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323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EDDA6B-9B56-D7E3-BBEF-7B0ED2457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>
                <a:ea typeface="Calibri" panose="020F0502020204030204" pitchFamily="34" charset="0"/>
              </a:rPr>
              <a:t>Les déchets abandonnés : une transgression </a:t>
            </a:r>
            <a:br>
              <a:rPr lang="fr-FR" b="1" dirty="0">
                <a:ea typeface="Calibri" panose="020F0502020204030204" pitchFamily="34" charset="0"/>
              </a:rPr>
            </a:br>
            <a:r>
              <a:rPr lang="fr-FR" b="1" dirty="0">
                <a:ea typeface="Calibri" panose="020F0502020204030204" pitchFamily="34" charset="0"/>
              </a:rPr>
              <a:t>du « bien vivre ensemble »</a:t>
            </a:r>
            <a:endParaRPr lang="fr-FR" dirty="0"/>
          </a:p>
        </p:txBody>
      </p:sp>
      <p:sp>
        <p:nvSpPr>
          <p:cNvPr id="3" name="Espace réservé du numéro de diapositive 3">
            <a:extLst>
              <a:ext uri="{FF2B5EF4-FFF2-40B4-BE49-F238E27FC236}">
                <a16:creationId xmlns:a16="http://schemas.microsoft.com/office/drawing/2014/main" id="{3A0516D9-D25C-7EE3-3E69-732AE01F9E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9A3F0385-955C-7641-805F-A00E7C35BFF7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C9EAD47-C3B5-6B40-F844-9277E0B1E6A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9513" y="1715373"/>
            <a:ext cx="8332973" cy="4625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985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66D240E1-2DEE-EAB0-9067-F0FF5420485F}"/>
              </a:ext>
            </a:extLst>
          </p:cNvPr>
          <p:cNvSpPr txBox="1"/>
          <p:nvPr/>
        </p:nvSpPr>
        <p:spPr>
          <a:xfrm>
            <a:off x="1627413" y="6329588"/>
            <a:ext cx="89371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>
              <a:defRPr>
                <a:latin typeface="Gotham Bold"/>
              </a:defRPr>
            </a:lvl1pPr>
          </a:lstStyle>
          <a:p>
            <a:pPr algn="ctr"/>
            <a:r>
              <a:rPr lang="fr-FR" dirty="0"/>
              <a:t>19 % avouent avoir jeté un déchet par terre parce qu’il n’y avait pas de poubelles adéquates</a:t>
            </a:r>
          </a:p>
        </p:txBody>
      </p:sp>
      <p:sp>
        <p:nvSpPr>
          <p:cNvPr id="3" name="Espace réservé du numéro de diapositive 3">
            <a:extLst>
              <a:ext uri="{FF2B5EF4-FFF2-40B4-BE49-F238E27FC236}">
                <a16:creationId xmlns:a16="http://schemas.microsoft.com/office/drawing/2014/main" id="{0CF979B9-2F48-30F1-29EC-0C36993CA0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9A3F0385-955C-7641-805F-A00E7C35BFF7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902B965-0B4E-816C-4D36-2680137E3C2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9513" y="1715373"/>
            <a:ext cx="8332973" cy="4625589"/>
          </a:xfrm>
          <a:prstGeom prst="rect">
            <a:avLst/>
          </a:prstGeom>
        </p:spPr>
      </p:pic>
      <p:sp>
        <p:nvSpPr>
          <p:cNvPr id="10" name="Titre 9">
            <a:extLst>
              <a:ext uri="{FF2B5EF4-FFF2-40B4-BE49-F238E27FC236}">
                <a16:creationId xmlns:a16="http://schemas.microsoft.com/office/drawing/2014/main" id="{A2B872E9-CD86-A004-71B5-02ADF389F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Plus d’1/4 des Français avouent avoir déjà abandonné un déchet</a:t>
            </a:r>
          </a:p>
        </p:txBody>
      </p:sp>
    </p:spTree>
    <p:extLst>
      <p:ext uri="{BB962C8B-B14F-4D97-AF65-F5344CB8AC3E}">
        <p14:creationId xmlns:p14="http://schemas.microsoft.com/office/powerpoint/2010/main" val="1481127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AD025C-B53F-A175-7FBA-B2B13AA8F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fr-FR" dirty="0"/>
              <a:t>Les solutions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D7396B4-055A-80B2-3A0F-1CEC9F8BE6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A3F0385-955C-7641-805F-A00E7C35BFF7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FACE5F9A-2308-D251-B426-BBB2D9D1A0B0}"/>
              </a:ext>
            </a:extLst>
          </p:cNvPr>
          <p:cNvSpPr/>
          <p:nvPr/>
        </p:nvSpPr>
        <p:spPr>
          <a:xfrm>
            <a:off x="1661799" y="2048500"/>
            <a:ext cx="3724052" cy="660898"/>
          </a:xfrm>
          <a:prstGeom prst="roundRect">
            <a:avLst/>
          </a:prstGeom>
          <a:ln w="28575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240"/>
              </a:lnSpc>
            </a:pP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Prévention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 la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sensibilisation-éducation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 grand public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C0DDF41-E4EF-C314-797F-353B61C6433B}"/>
              </a:ext>
            </a:extLst>
          </p:cNvPr>
          <p:cNvSpPr/>
          <p:nvPr/>
        </p:nvSpPr>
        <p:spPr>
          <a:xfrm>
            <a:off x="7096869" y="2059505"/>
            <a:ext cx="3381459" cy="660898"/>
          </a:xfrm>
          <a:prstGeom prst="roundRect">
            <a:avLst/>
          </a:prstGeom>
          <a:ln w="28575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398"/>
              </a:lnSpc>
            </a:pPr>
            <a:r>
              <a:rPr lang="fr-FR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Développement du </a:t>
            </a:r>
          </a:p>
          <a:p>
            <a:pPr algn="ctr">
              <a:lnSpc>
                <a:spcPts val="2398"/>
              </a:lnSpc>
            </a:pPr>
            <a:r>
              <a:rPr lang="fr-FR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recyclage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7BCAE33-D9E9-65A0-87A2-C2DD6456D918}"/>
              </a:ext>
            </a:extLst>
          </p:cNvPr>
          <p:cNvSpPr/>
          <p:nvPr/>
        </p:nvSpPr>
        <p:spPr>
          <a:xfrm>
            <a:off x="7616152" y="3398134"/>
            <a:ext cx="3792551" cy="705251"/>
          </a:xfrm>
          <a:prstGeom prst="roundRect">
            <a:avLst/>
          </a:prstGeom>
          <a:ln w="28575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240"/>
              </a:lnSpc>
            </a:pPr>
            <a:r>
              <a:rPr lang="en-US" sz="160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Développement</a:t>
            </a:r>
            <a:r>
              <a: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barrages </a:t>
            </a:r>
            <a:r>
              <a:rPr lang="en-US" sz="160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filtres</a:t>
            </a:r>
            <a:r>
              <a: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à </a:t>
            </a:r>
            <a:r>
              <a:rPr lang="en-US" sz="160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déchets</a:t>
            </a:r>
            <a:r>
              <a: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314B9924-9A19-A5BA-BBC6-FFD9C5932649}"/>
              </a:ext>
            </a:extLst>
          </p:cNvPr>
          <p:cNvSpPr/>
          <p:nvPr/>
        </p:nvSpPr>
        <p:spPr>
          <a:xfrm>
            <a:off x="585333" y="3387129"/>
            <a:ext cx="4015846" cy="749605"/>
          </a:xfrm>
          <a:prstGeom prst="roundRect">
            <a:avLst/>
          </a:prstGeom>
          <a:ln w="28575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240"/>
              </a:lnSpc>
            </a:pPr>
            <a:r>
              <a:rPr lang="fr-FR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Dispositif de collecte incitatif et </a:t>
            </a:r>
            <a:r>
              <a:rPr lang="fr-FR" sz="1600">
                <a:solidFill>
                  <a:srgbClr val="022C0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facilitateur des gestes propres (sacs et poubelles)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F5570DB6-D1E4-D3A1-3935-5ACD1D6DEA6A}"/>
              </a:ext>
            </a:extLst>
          </p:cNvPr>
          <p:cNvSpPr/>
          <p:nvPr/>
        </p:nvSpPr>
        <p:spPr>
          <a:xfrm>
            <a:off x="2083919" y="4750453"/>
            <a:ext cx="3170866" cy="749605"/>
          </a:xfrm>
          <a:prstGeom prst="roundRect">
            <a:avLst/>
          </a:prstGeom>
          <a:ln w="28575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240"/>
              </a:lnSpc>
            </a:pPr>
            <a:r>
              <a:rPr lang="fr-FR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Démarches d'écoconception des produits par les entreprises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13DF8DDC-5B7B-A216-AF23-5FED1D4E6BFD}"/>
              </a:ext>
            </a:extLst>
          </p:cNvPr>
          <p:cNvSpPr/>
          <p:nvPr/>
        </p:nvSpPr>
        <p:spPr>
          <a:xfrm>
            <a:off x="7083585" y="4780967"/>
            <a:ext cx="3381460" cy="660898"/>
          </a:xfrm>
          <a:prstGeom prst="roundRect">
            <a:avLst/>
          </a:prstGeom>
          <a:ln w="28575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240"/>
              </a:lnSpc>
            </a:pPr>
            <a:r>
              <a:rPr lang="en-US" sz="160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Développement</a:t>
            </a:r>
            <a:r>
              <a: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 sanctions </a:t>
            </a:r>
            <a:r>
              <a:rPr lang="en-US" sz="160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adressées</a:t>
            </a:r>
            <a:r>
              <a:rPr lang="en-US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aux </a:t>
            </a:r>
            <a:r>
              <a:rPr lang="en-US" sz="160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jeteurs</a:t>
            </a:r>
            <a:endParaRPr lang="fr-FR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4A4D49E8-4E58-B7F5-B79E-595780048457}"/>
              </a:ext>
            </a:extLst>
          </p:cNvPr>
          <p:cNvSpPr/>
          <p:nvPr/>
        </p:nvSpPr>
        <p:spPr>
          <a:xfrm>
            <a:off x="4497798" y="2383893"/>
            <a:ext cx="3388973" cy="2756079"/>
          </a:xfrm>
          <a:prstGeom prst="ellipse">
            <a:avLst/>
          </a:prstGeom>
          <a:solidFill>
            <a:schemeClr val="tx1">
              <a:lumMod val="90000"/>
              <a:lumOff val="10000"/>
            </a:schemeClr>
          </a:solidFill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4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Une co-construction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incontournable</a:t>
            </a:r>
          </a:p>
          <a:p>
            <a:pPr algn="ctr">
              <a:lnSpc>
                <a:spcPts val="2240"/>
              </a:lnSpc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entre les collectivités locales, les citoyens, les associations, les entreprises, les pouvoirs publics, …</a:t>
            </a:r>
          </a:p>
        </p:txBody>
      </p:sp>
      <p:pic>
        <p:nvPicPr>
          <p:cNvPr id="12" name="Picture 23">
            <a:extLst>
              <a:ext uri="{FF2B5EF4-FFF2-40B4-BE49-F238E27FC236}">
                <a16:creationId xmlns:a16="http://schemas.microsoft.com/office/drawing/2014/main" id="{C91BDA9A-FDF7-33BB-B050-8E4315F6BD3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52423" y="5209698"/>
            <a:ext cx="604724" cy="547550"/>
          </a:xfrm>
          <a:prstGeom prst="rect">
            <a:avLst/>
          </a:prstGeom>
        </p:spPr>
      </p:pic>
      <p:pic>
        <p:nvPicPr>
          <p:cNvPr id="13" name="Picture 21">
            <a:extLst>
              <a:ext uri="{FF2B5EF4-FFF2-40B4-BE49-F238E27FC236}">
                <a16:creationId xmlns:a16="http://schemas.microsoft.com/office/drawing/2014/main" id="{0AE1DB66-E7A3-06E8-96B2-2BF4A6A18DD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96766" y="2145202"/>
            <a:ext cx="531353" cy="489503"/>
          </a:xfrm>
          <a:prstGeom prst="rect">
            <a:avLst/>
          </a:prstGeom>
        </p:spPr>
      </p:pic>
      <p:pic>
        <p:nvPicPr>
          <p:cNvPr id="14" name="Picture 22">
            <a:extLst>
              <a:ext uri="{FF2B5EF4-FFF2-40B4-BE49-F238E27FC236}">
                <a16:creationId xmlns:a16="http://schemas.microsoft.com/office/drawing/2014/main" id="{CDD590C5-90BE-6571-9528-C98C631F5E5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61050" y="2429470"/>
            <a:ext cx="695400" cy="471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9853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1">
      <a:dk1>
        <a:srgbClr val="022D04"/>
      </a:dk1>
      <a:lt1>
        <a:srgbClr val="FFFFFF"/>
      </a:lt1>
      <a:dk2>
        <a:srgbClr val="048004"/>
      </a:dk2>
      <a:lt2>
        <a:srgbClr val="63A31E"/>
      </a:lt2>
      <a:accent1>
        <a:srgbClr val="DA9906"/>
      </a:accent1>
      <a:accent2>
        <a:srgbClr val="C06500"/>
      </a:accent2>
      <a:accent3>
        <a:srgbClr val="8CB48C"/>
      </a:accent3>
      <a:accent4>
        <a:srgbClr val="FFC000"/>
      </a:accent4>
      <a:accent5>
        <a:srgbClr val="048004"/>
      </a:accent5>
      <a:accent6>
        <a:srgbClr val="93C11E"/>
      </a:accent6>
      <a:hlink>
        <a:srgbClr val="FED602"/>
      </a:hlink>
      <a:folHlink>
        <a:srgbClr val="EE7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665823f7-3aaf-4f11-b95c-3274912028fb">VJTAUWCV7QTM-1730631337-82691</_dlc_DocId>
    <_dlc_DocIdUrl xmlns="665823f7-3aaf-4f11-b95c-3274912028fb">
      <Url>https://gestespropres.sharepoint.com/sites/GPPartage/_layouts/15/DocIdRedir.aspx?ID=VJTAUWCV7QTM-1730631337-82691</Url>
      <Description>VJTAUWCV7QTM-1730631337-82691</Description>
    </_dlc_DocIdUrl>
    <TaxCatchAll xmlns="665823f7-3aaf-4f11-b95c-3274912028fb" xsi:nil="true"/>
    <lcf76f155ced4ddcb4097134ff3c332f xmlns="c49950c8-a295-430f-87ce-424410aa9d81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6773F4B835984B9650FEDA26D6E0C2" ma:contentTypeVersion="18" ma:contentTypeDescription="Crée un document." ma:contentTypeScope="" ma:versionID="7bc77002f5708a99834d842a8f10e582">
  <xsd:schema xmlns:xsd="http://www.w3.org/2001/XMLSchema" xmlns:xs="http://www.w3.org/2001/XMLSchema" xmlns:p="http://schemas.microsoft.com/office/2006/metadata/properties" xmlns:ns2="665823f7-3aaf-4f11-b95c-3274912028fb" xmlns:ns3="c49950c8-a295-430f-87ce-424410aa9d81" targetNamespace="http://schemas.microsoft.com/office/2006/metadata/properties" ma:root="true" ma:fieldsID="ead1df857b04997403a3ac6a8796b0aa" ns2:_="" ns3:_="">
    <xsd:import namespace="665823f7-3aaf-4f11-b95c-3274912028fb"/>
    <xsd:import namespace="c49950c8-a295-430f-87ce-424410aa9d81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2:SharedWithUsers" minOccurs="0"/>
                <xsd:element ref="ns2:SharedWithDetails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5823f7-3aaf-4f11-b95c-3274912028f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eur d’ID de document" ma:description="Valeur de l’ID de document affecté à cet élément." ma:internalName="_dlc_DocId" ma:readOnly="true">
      <xsd:simpleType>
        <xsd:restriction base="dms:Text"/>
      </xsd:simpleType>
    </xsd:element>
    <xsd:element name="_dlc_DocIdUrl" ma:index="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21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f1cf0bdf-3da9-4bda-8c17-78c32335120f}" ma:internalName="TaxCatchAll" ma:showField="CatchAllData" ma:web="665823f7-3aaf-4f11-b95c-3274912028f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9950c8-a295-430f-87ce-424410aa9d8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Balises d’images" ma:readOnly="false" ma:fieldId="{5cf76f15-5ced-4ddc-b409-7134ff3c332f}" ma:taxonomyMulti="true" ma:sspId="b4478901-ae17-4739-8f5e-cdca9c8836b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4AF4C9D-9FA8-4501-93B1-70270168533F}">
  <ds:schemaRefs>
    <ds:schemaRef ds:uri="http://schemas.microsoft.com/office/infopath/2007/PartnerControls"/>
    <ds:schemaRef ds:uri="http://www.w3.org/XML/1998/namespace"/>
    <ds:schemaRef ds:uri="http://purl.org/dc/elements/1.1/"/>
    <ds:schemaRef ds:uri="http://purl.org/dc/dcmitype/"/>
    <ds:schemaRef ds:uri="c49950c8-a295-430f-87ce-424410aa9d81"/>
    <ds:schemaRef ds:uri="http://schemas.microsoft.com/office/2006/metadata/properties"/>
    <ds:schemaRef ds:uri="http://schemas.microsoft.com/office/2006/documentManagement/types"/>
    <ds:schemaRef ds:uri="665823f7-3aaf-4f11-b95c-3274912028fb"/>
    <ds:schemaRef ds:uri="http://purl.org/dc/terms/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AAABEF5C-C183-41EA-9B01-FC4CBAB281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5823f7-3aaf-4f11-b95c-3274912028fb"/>
    <ds:schemaRef ds:uri="c49950c8-a295-430f-87ce-424410aa9d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9B62BDE-77AA-40C6-8F89-262C2CC1A521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791FDF5D-3641-4C38-9AD5-D5E19DFD8BF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125</TotalTime>
  <Words>367</Words>
  <Application>Microsoft Macintosh PowerPoint</Application>
  <PresentationFormat>Grand écran</PresentationFormat>
  <Paragraphs>59</Paragraphs>
  <Slides>11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Arial</vt:lpstr>
      <vt:lpstr>Arial  </vt:lpstr>
      <vt:lpstr>Calibri</vt:lpstr>
      <vt:lpstr>Gotham Bold</vt:lpstr>
      <vt:lpstr>Times New Roman</vt:lpstr>
      <vt:lpstr>Wingdings</vt:lpstr>
      <vt:lpstr>Thème Office</vt:lpstr>
      <vt:lpstr>Kit opération de ramassage des déchets </vt:lpstr>
      <vt:lpstr>[Nom de la collectivité/asso] </vt:lpstr>
      <vt:lpstr>La réalité des déchets abandonnés : chiffres</vt:lpstr>
      <vt:lpstr>Votre contribution à l’opération d’aujourd’hui aidera à réduire ces déchets.  Merci ! </vt:lpstr>
      <vt:lpstr>Temps de dégradation des déchets</vt:lpstr>
      <vt:lpstr>Les déchets abandonnés : ce qu’en disent les Français*</vt:lpstr>
      <vt:lpstr>Les déchets abandonnés : une transgression  du « bien vivre ensemble »</vt:lpstr>
      <vt:lpstr>Plus d’1/4 des Français avouent avoir déjà abandonné un déchet</vt:lpstr>
      <vt:lpstr>Les solutions </vt:lpstr>
      <vt:lpstr>Agissons ensemble !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Clémence Bahout</dc:creator>
  <cp:lastModifiedBy>Laurent Moine</cp:lastModifiedBy>
  <cp:revision>4</cp:revision>
  <dcterms:created xsi:type="dcterms:W3CDTF">2023-03-02T14:14:20Z</dcterms:created>
  <dcterms:modified xsi:type="dcterms:W3CDTF">2024-11-13T06:35:19Z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46e24570-3248-460b-a850-929e88363c21</vt:lpwstr>
  </property>
  <property fmtid="{D5CDD505-2E9C-101B-9397-08002B2CF9AE}" pid="3" name="ContentTypeId">
    <vt:lpwstr>0x0101003A6773F4B835984B9650FEDA26D6E0C2</vt:lpwstr>
  </property>
  <property fmtid="{D5CDD505-2E9C-101B-9397-08002B2CF9AE}" pid="4" name="MediaServiceImageTags">
    <vt:lpwstr/>
  </property>
</Properties>
</file>